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faele carella" initials="rc" lastIdx="1" clrIdx="0">
    <p:extLst>
      <p:ext uri="{19B8F6BF-5375-455C-9EA6-DF929625EA0E}">
        <p15:presenceInfo xmlns:p15="http://schemas.microsoft.com/office/powerpoint/2012/main" userId="1063373df46410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FC0-72E2-4258-87B2-94D0721409F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A78A-25B1-48D8-AE9E-1FF3860FE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72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FC0-72E2-4258-87B2-94D0721409F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A78A-25B1-48D8-AE9E-1FF3860FE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40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FC0-72E2-4258-87B2-94D0721409F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A78A-25B1-48D8-AE9E-1FF3860FE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76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FC0-72E2-4258-87B2-94D0721409F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A78A-25B1-48D8-AE9E-1FF3860FE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08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FC0-72E2-4258-87B2-94D0721409F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A78A-25B1-48D8-AE9E-1FF3860FE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60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FC0-72E2-4258-87B2-94D0721409F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A78A-25B1-48D8-AE9E-1FF3860FE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85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FC0-72E2-4258-87B2-94D0721409F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A78A-25B1-48D8-AE9E-1FF3860FE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89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FC0-72E2-4258-87B2-94D0721409F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A78A-25B1-48D8-AE9E-1FF3860FE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02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FC0-72E2-4258-87B2-94D0721409F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A78A-25B1-48D8-AE9E-1FF3860FE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5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FC0-72E2-4258-87B2-94D0721409F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A78A-25B1-48D8-AE9E-1FF3860FE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20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FC0-72E2-4258-87B2-94D0721409F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A78A-25B1-48D8-AE9E-1FF3860FE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37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90FC0-72E2-4258-87B2-94D0721409F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9A78A-25B1-48D8-AE9E-1FF3860FE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97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23406" y="143692"/>
            <a:ext cx="9731828" cy="1489165"/>
          </a:xfrm>
        </p:spPr>
        <p:txBody>
          <a:bodyPr>
            <a:normAutofit fontScale="25000" lnSpcReduction="20000"/>
          </a:bodyPr>
          <a:lstStyle/>
          <a:p>
            <a:r>
              <a:rPr lang="it-IT" sz="14400" dirty="0" smtClean="0">
                <a:solidFill>
                  <a:srgbClr val="FF0000"/>
                </a:solidFill>
              </a:rPr>
              <a:t>La Costituzione vista da </a:t>
            </a:r>
          </a:p>
          <a:p>
            <a:r>
              <a:rPr lang="it-IT" sz="14400" dirty="0" smtClean="0">
                <a:solidFill>
                  <a:srgbClr val="FF0000"/>
                </a:solidFill>
              </a:rPr>
              <a:t>D’</a:t>
            </a:r>
            <a:r>
              <a:rPr lang="it-IT" sz="14400" dirty="0" err="1" smtClean="0">
                <a:solidFill>
                  <a:srgbClr val="FF0000"/>
                </a:solidFill>
              </a:rPr>
              <a:t>Alconzo</a:t>
            </a:r>
            <a:r>
              <a:rPr lang="it-IT" sz="14400" dirty="0" smtClean="0">
                <a:solidFill>
                  <a:srgbClr val="FF0000"/>
                </a:solidFill>
              </a:rPr>
              <a:t> Alessia - Prima G </a:t>
            </a:r>
          </a:p>
          <a:p>
            <a:r>
              <a:rPr lang="it-IT" sz="14400" dirty="0" smtClean="0">
                <a:solidFill>
                  <a:srgbClr val="FF0000"/>
                </a:solidFill>
              </a:rPr>
              <a:t>I.I.S.S. Elsa Morante Crispiano</a:t>
            </a:r>
          </a:p>
          <a:p>
            <a:endParaRPr lang="it-IT" dirty="0"/>
          </a:p>
        </p:txBody>
      </p:sp>
      <p:pic>
        <p:nvPicPr>
          <p:cNvPr id="4" name="Immagine 3" descr="Si parla della &lt;strong&gt;Costituzione&lt;/strong&gt; Italiana alla facoltà di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1946366"/>
            <a:ext cx="10189028" cy="451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&lt;strong&gt;Articolo 9&lt;/strong&gt; della Costituzione Italiana - ParlandoSparlan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" y="359408"/>
            <a:ext cx="7166065" cy="3873622"/>
          </a:xfrm>
          <a:prstGeom prst="rect">
            <a:avLst/>
          </a:prstGeom>
        </p:spPr>
      </p:pic>
      <p:pic>
        <p:nvPicPr>
          <p:cNvPr id="4" name="Immagine 3" descr="&lt;strong&gt;Monumenti di Firenze&lt;/strong&gt;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48" y="359408"/>
            <a:ext cx="3787989" cy="284099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3454" y="4467496"/>
            <a:ext cx="11051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Lo Stato ha il compito di: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- sviluppare la cultura, la ricerca scientifica e tecnologica quali strumenti di progresso civile e sociale,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- Tutelare il paesaggio e il patrimonio storico e artistico.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&lt;strong&gt;Articolo 10&lt;/strong&gt; della Costituzione Italiana - ParlandoSparlan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294097"/>
            <a:ext cx="5865222" cy="366394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87382" y="4480560"/>
            <a:ext cx="1004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</a:rPr>
              <a:t>Lo Stato si occupa di due principi:</a:t>
            </a:r>
          </a:p>
          <a:p>
            <a:pPr marL="285750" indent="-285750" algn="ctr">
              <a:buFontTx/>
              <a:buChar char="-"/>
            </a:pPr>
            <a:r>
              <a:rPr lang="it-IT" sz="2400" dirty="0" smtClean="0">
                <a:solidFill>
                  <a:schemeClr val="accent6"/>
                </a:solidFill>
              </a:rPr>
              <a:t>Internazionalista (partecipa alle organizzazioni internazionali)</a:t>
            </a:r>
          </a:p>
          <a:p>
            <a:pPr algn="ctr"/>
            <a:r>
              <a:rPr lang="it-IT" sz="2400" dirty="0" smtClean="0">
                <a:solidFill>
                  <a:schemeClr val="accent6"/>
                </a:solidFill>
              </a:rPr>
              <a:t>-accoglie lo straniero con il diritto d’asilo</a:t>
            </a:r>
          </a:p>
        </p:txBody>
      </p:sp>
      <p:pic>
        <p:nvPicPr>
          <p:cNvPr id="5" name="Immagine 4" descr="¿Por qué han desaparecido 10.000 niños refugiados e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25" y="294097"/>
            <a:ext cx="5528467" cy="34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&lt;strong&gt;Articolo 11&lt;/strong&gt; della Costituzione Italiana - ParlandoSparlan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7" y="529589"/>
            <a:ext cx="4846320" cy="3428457"/>
          </a:xfrm>
          <a:prstGeom prst="rect">
            <a:avLst/>
          </a:prstGeom>
        </p:spPr>
      </p:pic>
      <p:pic>
        <p:nvPicPr>
          <p:cNvPr id="3" name="Immagine 2" descr="&lt;strong&gt;NO&lt;/strong&gt; A LA &lt;strong&gt;GUERRA&lt;/strong&gt; !!! One more time !!! | ElFin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74" y="312190"/>
            <a:ext cx="5674360" cy="364585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1674" y="5003074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Lo Stato Italiano è pacifista perché ripudia la guerra come strumento di offesa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&lt;strong&gt;Articolo 12&lt;/strong&gt; della Costituzione Italiana - ParlandoSparlan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" y="679268"/>
            <a:ext cx="6528359" cy="41148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83325" y="5172891"/>
            <a:ext cx="1184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</a:rPr>
              <a:t>Lo Stato e l’unità del popolo sono simboleggiati dalla bandiera tricolore</a:t>
            </a:r>
            <a:endParaRPr lang="it-IT" sz="2400" dirty="0">
              <a:solidFill>
                <a:schemeClr val="accent6"/>
              </a:solidFill>
            </a:endParaRPr>
          </a:p>
        </p:txBody>
      </p:sp>
      <p:pic>
        <p:nvPicPr>
          <p:cNvPr id="5" name="Immagine 4" descr="Il Blog delle Stelle - Marzo 2018 Archiv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89" y="956446"/>
            <a:ext cx="4225133" cy="32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4304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it-IT" dirty="0" smtClean="0"/>
              <a:t>PERCHE’ LA BANDIERA E’ VERDE,BIANCA E ROSSA?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193177"/>
            <a:ext cx="10515600" cy="2349545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/>
              <a:t>Non tutti conoscono la storia della nostra Bandiera, e neppure il significato dei tre colori che la compongono. Secondo un'antica poesiola scritta nei "sussidiari" delle scuole elementari di un tempo, nel vessillo dell'Italia ci sarebbe il verde per ricordare i nostri prati, il bianco per le nostre nevi perenni, ed il rosso in omaggio ai soldati che sono morti in tante travagliate </a:t>
            </a:r>
            <a:r>
              <a:rPr lang="it-IT" dirty="0" smtClean="0"/>
              <a:t>guerre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67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mune di Napoli - Archivio storico statistico delle &lt;strong&gt;elezioni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995539"/>
            <a:ext cx="3597275" cy="4398954"/>
          </a:xfrm>
          <a:prstGeom prst="rect">
            <a:avLst/>
          </a:prstGeom>
        </p:spPr>
      </p:pic>
      <p:pic>
        <p:nvPicPr>
          <p:cNvPr id="3" name="Immagine 2" descr="&lt;strong&gt;Articolo&lt;/strong&gt; &lt;strong&gt;1&lt;/strong&gt; della &lt;strong&gt;Costituzione&lt;/strong&gt; Italiana - ParlandoSparlan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876207"/>
            <a:ext cx="7649190" cy="456741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63828" y="5891349"/>
            <a:ext cx="1149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La democrazia si realizza attraverso la sovranità popolare che viene esercitata con il diritto di voto e con il referendum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&lt;strong&gt;Articolo&lt;/strong&gt; &lt;strong&gt;2&lt;/strong&gt; della &lt;strong&gt;Costituzione&lt;/strong&gt; Italiana - ParlandoSparlan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9" y="204974"/>
            <a:ext cx="7000966" cy="4980980"/>
          </a:xfrm>
          <a:prstGeom prst="rect">
            <a:avLst/>
          </a:prstGeom>
        </p:spPr>
      </p:pic>
      <p:pic>
        <p:nvPicPr>
          <p:cNvPr id="3" name="Immagine 2" descr="Barzellette Divertenti, Battute, Freddure e Indovinelli su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1" y="334420"/>
            <a:ext cx="4565554" cy="472208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38584" y="5551713"/>
            <a:ext cx="10933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B050"/>
                </a:solidFill>
              </a:rPr>
              <a:t>I diritti essenziali dell’ uomo sono protetti sia come singolo sia a livello di partecipazione collettiva.</a:t>
            </a:r>
          </a:p>
          <a:p>
            <a:pPr algn="ctr"/>
            <a:r>
              <a:rPr lang="it-IT" sz="2400" dirty="0" smtClean="0">
                <a:solidFill>
                  <a:srgbClr val="00B050"/>
                </a:solidFill>
              </a:rPr>
              <a:t>Essi sono inviolabili perché lo Stato li tutela grazie alla Magistratura</a:t>
            </a:r>
            <a:endParaRPr lang="it-IT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&lt;strong&gt;Articolo&lt;/strong&gt; &lt;strong&gt;3&lt;/strong&gt; della &lt;strong&gt;Costituzione&lt;/strong&gt; Italiana - ParlandoSparlan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2" y="248194"/>
            <a:ext cx="6515067" cy="36314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8823" y="4689565"/>
            <a:ext cx="11286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Sulla base di questo articolo tutti i cittadini sono uguali d’avanti alla legge. Per garantire effettivamente il principio d’uguaglianza, lo stato si impegna ad offrire a tutti le stesse opportunità di crescita personale, professionale e culturale 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4" name="Immagine 3" descr="Riflessioni sui fondamenti (4): La Solidarietà – Marc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19" y="679269"/>
            <a:ext cx="39433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&lt;strong&gt;Articolo&lt;/strong&gt; &lt;strong&gt;4&lt;/strong&gt; della &lt;strong&gt;Costituzione&lt;/strong&gt; Italiana - ParlandoSparlan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5" y="327379"/>
            <a:ext cx="5786755" cy="3055901"/>
          </a:xfrm>
          <a:prstGeom prst="rect">
            <a:avLst/>
          </a:prstGeom>
        </p:spPr>
      </p:pic>
      <p:pic>
        <p:nvPicPr>
          <p:cNvPr id="6" name="Immagine 5" descr="D'Affaires Secrétaire Travail · Image gratuite sur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78" y="327379"/>
            <a:ext cx="4918166" cy="406174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6501" y="4741818"/>
            <a:ext cx="1175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</a:rPr>
              <a:t>Il lavoro è un diritto perché </a:t>
            </a:r>
            <a:r>
              <a:rPr lang="it-IT" sz="2400" dirty="0">
                <a:solidFill>
                  <a:schemeClr val="accent6"/>
                </a:solidFill>
              </a:rPr>
              <a:t>é</a:t>
            </a:r>
            <a:r>
              <a:rPr lang="it-IT" sz="2400" dirty="0" smtClean="0">
                <a:solidFill>
                  <a:schemeClr val="accent6"/>
                </a:solidFill>
              </a:rPr>
              <a:t> una condizione essenziale per la dignità e la libertà dell’uomo, ma è anche un dovere perché contribuisce allo sviluppo della comunità </a:t>
            </a:r>
            <a:endParaRPr lang="it-IT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&lt;strong&gt;Articolo&lt;/strong&gt; &lt;strong&gt;5&lt;/strong&gt; della &lt;strong&gt;Costituzione&lt;/strong&gt; Italiana - ParlandoSparlan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3" y="885534"/>
            <a:ext cx="5547561" cy="3307643"/>
          </a:xfrm>
          <a:prstGeom prst="rect">
            <a:avLst/>
          </a:prstGeom>
        </p:spPr>
      </p:pic>
      <p:pic>
        <p:nvPicPr>
          <p:cNvPr id="5" name="Immagine 4" descr="La mappa geografica | impa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83" y="147491"/>
            <a:ext cx="5131254" cy="477720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3315" y="5538652"/>
            <a:ext cx="1169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L’articolo 5 afferma tre principi che descrivono uno stato unitario indivisibile, ma articolato in enti locali a cui vengono attribuiti poteri che consentono di gestire meglio il territorio a livello locale.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&lt;strong&gt;Articolo&lt;/strong&gt; &lt;strong&gt;6&lt;/strong&gt; della &lt;strong&gt;Costituzione&lt;/strong&gt; Italiana - ParlandoSparlan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8" y="132806"/>
            <a:ext cx="6507739" cy="3729628"/>
          </a:xfrm>
          <a:prstGeom prst="rect">
            <a:avLst/>
          </a:prstGeom>
        </p:spPr>
      </p:pic>
      <p:pic>
        <p:nvPicPr>
          <p:cNvPr id="3" name="Immagine 2" descr="Legislazione italiana a tutela delle &lt;strong&gt;minoranze&lt;/strong&gt;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56" y="132806"/>
            <a:ext cx="4445000" cy="51816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87383" y="5747657"/>
            <a:ext cx="1159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</a:rPr>
              <a:t>L’articolo 6 tutela le minoranze linguistiche, molto discriminate durante il periodo fascista; in tal modo lo </a:t>
            </a:r>
            <a:r>
              <a:rPr lang="it-IT" sz="2400" dirty="0">
                <a:solidFill>
                  <a:schemeClr val="accent6"/>
                </a:solidFill>
              </a:rPr>
              <a:t>S</a:t>
            </a:r>
            <a:r>
              <a:rPr lang="it-IT" sz="2400" dirty="0" smtClean="0">
                <a:solidFill>
                  <a:schemeClr val="accent6"/>
                </a:solidFill>
              </a:rPr>
              <a:t>tato tutela l’entità storico culturale di queste piccole comunità. </a:t>
            </a:r>
            <a:endParaRPr lang="it-IT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&lt;strong&gt;Articolo&lt;/strong&gt; &lt;strong&gt;7&lt;/strong&gt; e 8 della &lt;strong&gt;Costituzione&lt;/strong&gt; Italiana - ParlandoSparlan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0" y="70215"/>
            <a:ext cx="5905703" cy="3092770"/>
          </a:xfrm>
          <a:prstGeom prst="rect">
            <a:avLst/>
          </a:prstGeom>
        </p:spPr>
      </p:pic>
      <p:pic>
        <p:nvPicPr>
          <p:cNvPr id="3" name="Immagine 2" descr="Libri, cinema,arte, cultura e società: RELIGIONE CRISTIAN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8" y="70215"/>
            <a:ext cx="5552474" cy="306179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2400" y="4754879"/>
            <a:ext cx="11142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L’ articolo 7 definisce i rapporti tra lo Stato e la Chiesa cattolica e stabilendo che ciascuno è sovrano sul proprio territorio: </a:t>
            </a:r>
            <a:r>
              <a:rPr lang="it-IT" sz="2400" u="sng" dirty="0" smtClean="0">
                <a:solidFill>
                  <a:srgbClr val="FF0000"/>
                </a:solidFill>
              </a:rPr>
              <a:t>libera Chiesa in libero Stato</a:t>
            </a:r>
            <a:endParaRPr lang="it-IT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 smtClean="0"/>
              <a:t>ARTICOLO 8</a:t>
            </a:r>
            <a:endParaRPr lang="it-IT" sz="5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199914" cy="159684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 smtClean="0"/>
              <a:t>Tutte le confessioni religiose sono egualmente libere d’avanti alla legge.</a:t>
            </a:r>
          </a:p>
          <a:p>
            <a:pPr marL="0" indent="0" algn="ctr">
              <a:buNone/>
            </a:pPr>
            <a:r>
              <a:rPr lang="it-IT" dirty="0" smtClean="0"/>
              <a:t>Le confessioni religiose diverse dalla cattolica hanno diritto di organizzarsi secondo propri statuti che devono essere approvati con leggi dallo Stato.</a:t>
            </a:r>
            <a:endParaRPr lang="it-IT" dirty="0"/>
          </a:p>
        </p:txBody>
      </p:sp>
      <p:pic>
        <p:nvPicPr>
          <p:cNvPr id="6" name="Immagine 5" descr="&lt;strong&gt;Sinagoga&lt;/strong&gt; Justo Sierra | Vista hacia el sur, interior de l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09" y="3463145"/>
            <a:ext cx="2447108" cy="1835331"/>
          </a:xfrm>
          <a:prstGeom prst="rect">
            <a:avLst/>
          </a:prstGeom>
        </p:spPr>
      </p:pic>
      <p:pic>
        <p:nvPicPr>
          <p:cNvPr id="8" name="Immagine 7" descr="File:Kairo Sultan Hassan &lt;strong&gt;Moschee&lt;/strong&gt; BW 1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09" y="3557405"/>
            <a:ext cx="1878875" cy="179626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83029" y="5943600"/>
            <a:ext cx="11617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</a:rPr>
              <a:t>L’articolo 8 stabilisce l principio di libertà di religione, riconoscendo a tutte le confessioni religiose il diritto a professare il proprio culto.</a:t>
            </a:r>
            <a:endParaRPr lang="it-IT" sz="2400" dirty="0">
              <a:solidFill>
                <a:schemeClr val="accent6"/>
              </a:solidFill>
            </a:endParaRPr>
          </a:p>
        </p:txBody>
      </p:sp>
      <p:pic>
        <p:nvPicPr>
          <p:cNvPr id="11" name="Immagine 10" descr="&lt;strong&gt;Duomo di Milano&lt;/strong&gt;, Ital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06" y="3339466"/>
            <a:ext cx="3022041" cy="20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444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ARTICOLO 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PERCHE’ LA BANDIERA E’ VERDE,BIANCA E ROSSA?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Costituzione Italiana</dc:title>
  <dc:creator>raffaele carella</dc:creator>
  <cp:lastModifiedBy>raffaele carella</cp:lastModifiedBy>
  <cp:revision>21</cp:revision>
  <dcterms:created xsi:type="dcterms:W3CDTF">2019-03-18T12:43:52Z</dcterms:created>
  <dcterms:modified xsi:type="dcterms:W3CDTF">2019-05-23T15:23:27Z</dcterms:modified>
</cp:coreProperties>
</file>