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8A572-A99C-4823-B031-C049CC96850F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E8325-5648-4E58-90A8-8A99A93A447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82551"/>
          </a:xfrm>
        </p:spPr>
        <p:txBody>
          <a:bodyPr>
            <a:normAutofit/>
          </a:bodyPr>
          <a:lstStyle/>
          <a:p>
            <a:r>
              <a:rPr lang="it-IT" sz="4800" b="1" i="1" dirty="0" smtClean="0"/>
              <a:t>LA COSTITUZIONE ITALIANA</a:t>
            </a:r>
            <a:endParaRPr lang="it-IT" sz="4800" b="1" i="1" dirty="0"/>
          </a:p>
        </p:txBody>
      </p:sp>
      <p:pic>
        <p:nvPicPr>
          <p:cNvPr id="1026" name="Picture 2" descr="Risultati immagini per costituzione itali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24" y="1124744"/>
            <a:ext cx="7824941" cy="4392488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24167" y="5661248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Classe I sez. F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Autore RUZZO ALSSANDRO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ARTICOLO 9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Risultati immagini per ARTICOLO 9"/>
          <p:cNvPicPr>
            <a:picLocks noChangeAspect="1" noChangeArrowheads="1"/>
          </p:cNvPicPr>
          <p:nvPr/>
        </p:nvPicPr>
        <p:blipFill>
          <a:blip r:embed="rId2" cstate="print"/>
          <a:srcRect t="24179" r="-84"/>
          <a:stretch>
            <a:fillRect/>
          </a:stretch>
        </p:blipFill>
        <p:spPr bwMode="auto">
          <a:xfrm>
            <a:off x="467544" y="620688"/>
            <a:ext cx="8064896" cy="3387106"/>
          </a:xfrm>
          <a:prstGeom prst="rect">
            <a:avLst/>
          </a:prstGeom>
          <a:noFill/>
        </p:spPr>
      </p:pic>
      <p:pic>
        <p:nvPicPr>
          <p:cNvPr id="22532" name="Picture 4" descr="Risultati immagini per laboratorio di scie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36098"/>
            <a:ext cx="4536504" cy="272190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148064" y="4581128"/>
            <a:ext cx="374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Repubblica promuove lo sviluppo della cultura e la ricerca scientifica e tecnica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ARTICOLO 10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Risultati immagini per ARTICOLO 10"/>
          <p:cNvPicPr>
            <a:picLocks noChangeAspect="1" noChangeArrowheads="1"/>
          </p:cNvPicPr>
          <p:nvPr/>
        </p:nvPicPr>
        <p:blipFill>
          <a:blip r:embed="rId2" cstate="print"/>
          <a:srcRect t="20955" r="101"/>
          <a:stretch>
            <a:fillRect/>
          </a:stretch>
        </p:blipFill>
        <p:spPr bwMode="auto">
          <a:xfrm>
            <a:off x="179512" y="692696"/>
            <a:ext cx="8719513" cy="3456384"/>
          </a:xfrm>
          <a:prstGeom prst="rect">
            <a:avLst/>
          </a:prstGeom>
          <a:noFill/>
        </p:spPr>
      </p:pic>
      <p:pic>
        <p:nvPicPr>
          <p:cNvPr id="1027" name="Picture 3" descr="C:\Users\alunno\Pictures\come-chiedere-asilo-politico-ita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3879814" cy="225963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211961" y="4365104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Stato riconosce tre principi: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Internazionalista (partecipa alle organizzazioni internazionali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Pacifista (ripudia la guerra)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Accoglienza dello straniero (asilo politico)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ARTICOLO 11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Risultati immagini per ARTICOLO 11"/>
          <p:cNvPicPr>
            <a:picLocks noChangeAspect="1" noChangeArrowheads="1"/>
          </p:cNvPicPr>
          <p:nvPr/>
        </p:nvPicPr>
        <p:blipFill>
          <a:blip r:embed="rId2" cstate="print"/>
          <a:srcRect t="22471" r="693"/>
          <a:stretch>
            <a:fillRect/>
          </a:stretch>
        </p:blipFill>
        <p:spPr bwMode="auto">
          <a:xfrm>
            <a:off x="683568" y="908720"/>
            <a:ext cx="7992888" cy="3478164"/>
          </a:xfrm>
          <a:prstGeom prst="rect">
            <a:avLst/>
          </a:prstGeom>
          <a:noFill/>
        </p:spPr>
      </p:pic>
      <p:pic>
        <p:nvPicPr>
          <p:cNvPr id="2051" name="Picture 3" descr="C:\Users\alunno\Pictures\italia-giappone-dichiarazione-guerra-68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941168"/>
            <a:ext cx="3665128" cy="161696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139952" y="4581128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Stato riconosce tre principi: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Internazionalista (partecipa alle organizzazioni internazionali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Pacifista (ripudia la guerra)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Accoglienza dello straniero (asilo politico)</a:t>
            </a:r>
          </a:p>
          <a:p>
            <a:endParaRPr lang="it-IT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ARTICOLO 12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 t="27461" r="-2233"/>
          <a:stretch>
            <a:fillRect/>
          </a:stretch>
        </p:blipFill>
        <p:spPr bwMode="auto">
          <a:xfrm>
            <a:off x="683568" y="980728"/>
            <a:ext cx="8460432" cy="3233564"/>
          </a:xfrm>
          <a:prstGeom prst="rect">
            <a:avLst/>
          </a:prstGeom>
          <a:noFill/>
        </p:spPr>
      </p:pic>
      <p:pic>
        <p:nvPicPr>
          <p:cNvPr id="25604" name="Picture 4" descr="Risultati immagini per BANDIERA ITALI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4188912" cy="270892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499992" y="4725144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Stato e l’unità del popolo sono simboleggiati della bandiera tricolore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ARTICOLO 1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isultati immagini per ARTICOLO 1"/>
          <p:cNvPicPr>
            <a:picLocks noChangeAspect="1" noChangeArrowheads="1"/>
          </p:cNvPicPr>
          <p:nvPr/>
        </p:nvPicPr>
        <p:blipFill>
          <a:blip r:embed="rId2" cstate="print"/>
          <a:srcRect t="31667" r="578"/>
          <a:stretch>
            <a:fillRect/>
          </a:stretch>
        </p:blipFill>
        <p:spPr bwMode="auto">
          <a:xfrm>
            <a:off x="467544" y="980728"/>
            <a:ext cx="8352928" cy="2952328"/>
          </a:xfrm>
          <a:prstGeom prst="rect">
            <a:avLst/>
          </a:prstGeom>
          <a:noFill/>
        </p:spPr>
      </p:pic>
      <p:pic>
        <p:nvPicPr>
          <p:cNvPr id="4102" name="Picture 6" descr="Risultati immagini per persone che vot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4762500" cy="238125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004048" y="4365104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democrazia si realizza attraverso la sovranità popolare e si fonda sul valore del lavoro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08720"/>
          </a:xfrm>
        </p:spPr>
        <p:txBody>
          <a:bodyPr/>
          <a:lstStyle/>
          <a:p>
            <a:r>
              <a:rPr lang="it-IT" b="1" i="1" dirty="0" smtClean="0"/>
              <a:t>ARTICOLO 2</a:t>
            </a:r>
            <a:endParaRPr lang="it-IT" b="1" i="1" dirty="0"/>
          </a:p>
        </p:txBody>
      </p:sp>
      <p:pic>
        <p:nvPicPr>
          <p:cNvPr id="6146" name="Picture 2" descr="Risultati immagini per ARTICOLO 2"/>
          <p:cNvPicPr>
            <a:picLocks noChangeAspect="1" noChangeArrowheads="1"/>
          </p:cNvPicPr>
          <p:nvPr/>
        </p:nvPicPr>
        <p:blipFill>
          <a:blip r:embed="rId2" cstate="print"/>
          <a:srcRect t="28830" r="575"/>
          <a:stretch>
            <a:fillRect/>
          </a:stretch>
        </p:blipFill>
        <p:spPr bwMode="auto">
          <a:xfrm>
            <a:off x="1043608" y="548680"/>
            <a:ext cx="7344816" cy="2940225"/>
          </a:xfrm>
          <a:prstGeom prst="rect">
            <a:avLst/>
          </a:prstGeom>
          <a:noFill/>
        </p:spPr>
      </p:pic>
      <p:pic>
        <p:nvPicPr>
          <p:cNvPr id="6148" name="Picture 4" descr="Risultati immagini per giud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33664"/>
            <a:ext cx="4608512" cy="302433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860032" y="4180344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diritti essenziali protetti sia a livello individuale sia a livello di partecipazione collettiva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ARTICOLO 3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Risultati immagini per articolo 3"/>
          <p:cNvPicPr>
            <a:picLocks noChangeAspect="1" noChangeArrowheads="1"/>
          </p:cNvPicPr>
          <p:nvPr/>
        </p:nvPicPr>
        <p:blipFill>
          <a:blip r:embed="rId2" cstate="print"/>
          <a:srcRect t="25681" r="693" b="42216"/>
          <a:stretch>
            <a:fillRect/>
          </a:stretch>
        </p:blipFill>
        <p:spPr bwMode="auto">
          <a:xfrm>
            <a:off x="0" y="908720"/>
            <a:ext cx="9144000" cy="1800200"/>
          </a:xfrm>
          <a:prstGeom prst="rect">
            <a:avLst/>
          </a:prstGeom>
          <a:noFill/>
        </p:spPr>
      </p:pic>
      <p:pic>
        <p:nvPicPr>
          <p:cNvPr id="7172" name="Picture 4" descr="Risultati immagini per persone"/>
          <p:cNvPicPr>
            <a:picLocks noChangeAspect="1" noChangeArrowheads="1"/>
          </p:cNvPicPr>
          <p:nvPr/>
        </p:nvPicPr>
        <p:blipFill>
          <a:blip r:embed="rId3" cstate="print"/>
          <a:srcRect l="28269" r="33643"/>
          <a:stretch>
            <a:fillRect/>
          </a:stretch>
        </p:blipFill>
        <p:spPr bwMode="auto">
          <a:xfrm>
            <a:off x="179512" y="2780928"/>
            <a:ext cx="2376264" cy="388843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843808" y="3284984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Formale: Uguaglianza di tutti i cittadini davanti alla legge</a:t>
            </a:r>
          </a:p>
          <a:p>
            <a:r>
              <a:rPr lang="it-I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Sostanziale: uguaglianza nelle pari opportunità</a:t>
            </a:r>
            <a:endParaRPr lang="it-I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64096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ARTICOLO 4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Risultati immagini per ARTICOLO 4"/>
          <p:cNvPicPr>
            <a:picLocks noChangeAspect="1" noChangeArrowheads="1"/>
          </p:cNvPicPr>
          <p:nvPr/>
        </p:nvPicPr>
        <p:blipFill>
          <a:blip r:embed="rId2" cstate="print"/>
          <a:srcRect t="34396" r="-1957"/>
          <a:stretch>
            <a:fillRect/>
          </a:stretch>
        </p:blipFill>
        <p:spPr bwMode="auto">
          <a:xfrm>
            <a:off x="467544" y="836712"/>
            <a:ext cx="8676456" cy="2857283"/>
          </a:xfrm>
          <a:prstGeom prst="rect">
            <a:avLst/>
          </a:prstGeom>
          <a:noFill/>
        </p:spPr>
      </p:pic>
      <p:pic>
        <p:nvPicPr>
          <p:cNvPr id="8196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3960440" cy="282511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851920" y="3933056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lavoro è un diritto perché è una condizione essenziale per la dignità e la libertà dell’uomo, ma è anche un dovere perché contribuisce allo sviluppo della comunità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ARTICOLO 5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Risultati immagini per ARTICOLO 5"/>
          <p:cNvPicPr>
            <a:picLocks noChangeAspect="1" noChangeArrowheads="1"/>
          </p:cNvPicPr>
          <p:nvPr/>
        </p:nvPicPr>
        <p:blipFill>
          <a:blip r:embed="rId2" cstate="print"/>
          <a:srcRect t="27403" r="339" b="8121"/>
          <a:stretch>
            <a:fillRect/>
          </a:stretch>
        </p:blipFill>
        <p:spPr bwMode="auto">
          <a:xfrm>
            <a:off x="683568" y="764704"/>
            <a:ext cx="8136904" cy="2932218"/>
          </a:xfrm>
          <a:prstGeom prst="rect">
            <a:avLst/>
          </a:prstGeom>
          <a:noFill/>
        </p:spPr>
      </p:pic>
      <p:pic>
        <p:nvPicPr>
          <p:cNvPr id="9220" name="Picture 4" descr="Risultati immagini per autonomie loc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4572000" cy="259228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850965" y="4005064"/>
            <a:ext cx="42930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Enuncia tre principi:</a:t>
            </a:r>
          </a:p>
          <a:p>
            <a:pPr>
              <a:buFont typeface="Arial" pitchFamily="34" charset="0"/>
              <a:buChar char="•"/>
            </a:pP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 e indivisibilità dello Stato</a:t>
            </a:r>
          </a:p>
          <a:p>
            <a:pPr>
              <a:buFont typeface="Arial" pitchFamily="34" charset="0"/>
              <a:buChar char="•"/>
            </a:pP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Autonomia degli enti locali</a:t>
            </a:r>
          </a:p>
          <a:p>
            <a:pPr>
              <a:buFont typeface="Arial" pitchFamily="34" charset="0"/>
              <a:buChar char="•"/>
            </a:pP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Decentramento amministrativo</a:t>
            </a:r>
          </a:p>
          <a:p>
            <a:pPr>
              <a:buFont typeface="Arial" pitchFamily="34" charset="0"/>
              <a:buChar char="•"/>
            </a:pP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ARTICOLO 6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Risultati immagini per ARTICOLO 6"/>
          <p:cNvPicPr>
            <a:picLocks noChangeAspect="1" noChangeArrowheads="1"/>
          </p:cNvPicPr>
          <p:nvPr/>
        </p:nvPicPr>
        <p:blipFill>
          <a:blip r:embed="rId2" cstate="print"/>
          <a:srcRect t="37233" r="220" b="15821"/>
          <a:stretch>
            <a:fillRect/>
          </a:stretch>
        </p:blipFill>
        <p:spPr bwMode="auto">
          <a:xfrm>
            <a:off x="755576" y="836712"/>
            <a:ext cx="7992888" cy="2088232"/>
          </a:xfrm>
          <a:prstGeom prst="rect">
            <a:avLst/>
          </a:prstGeom>
          <a:noFill/>
        </p:spPr>
      </p:pic>
      <p:pic>
        <p:nvPicPr>
          <p:cNvPr id="10244" name="Picture 4" descr="Risultati immagini per la repubblica tutela con apposite norme le minoranze linguist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312368" cy="331236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779912" y="3717032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Stabilisce il principio della tutela delle minoranze linguistiche, richiedendo allo Stato di intervenire con apposite norme</a:t>
            </a:r>
            <a:endParaRPr lang="it-IT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ARTICOLO 7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Risultati immagini per ARTICOLO 7"/>
          <p:cNvPicPr>
            <a:picLocks noChangeAspect="1" noChangeArrowheads="1"/>
          </p:cNvPicPr>
          <p:nvPr/>
        </p:nvPicPr>
        <p:blipFill>
          <a:blip r:embed="rId2" cstate="print"/>
          <a:srcRect t="21000" r="-440"/>
          <a:stretch>
            <a:fillRect/>
          </a:stretch>
        </p:blipFill>
        <p:spPr bwMode="auto">
          <a:xfrm>
            <a:off x="683568" y="692696"/>
            <a:ext cx="8064896" cy="3521596"/>
          </a:xfrm>
          <a:prstGeom prst="rect">
            <a:avLst/>
          </a:prstGeom>
          <a:noFill/>
        </p:spPr>
      </p:pic>
      <p:pic>
        <p:nvPicPr>
          <p:cNvPr id="20484" name="Picture 4" descr="Risultati immagini per sta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3240360" cy="243281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923928" y="4581128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Riconosce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validità dei Patti Lateranensi  che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disciplinano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complessa materia dei rapporti tra Stato e Chiesa cattolica 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ARTICOLO 8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Risultati immagini per ARTICOLO 7"/>
          <p:cNvPicPr>
            <a:picLocks noChangeAspect="1" noChangeArrowheads="1"/>
          </p:cNvPicPr>
          <p:nvPr/>
        </p:nvPicPr>
        <p:blipFill>
          <a:blip r:embed="rId2" cstate="print"/>
          <a:srcRect t="22761" r="-559"/>
          <a:stretch>
            <a:fillRect/>
          </a:stretch>
        </p:blipFill>
        <p:spPr bwMode="auto">
          <a:xfrm>
            <a:off x="1259632" y="836712"/>
            <a:ext cx="6959989" cy="2952328"/>
          </a:xfrm>
          <a:prstGeom prst="rect">
            <a:avLst/>
          </a:prstGeom>
          <a:noFill/>
        </p:spPr>
      </p:pic>
      <p:pic>
        <p:nvPicPr>
          <p:cNvPr id="21508" name="Picture 4" descr="Risultati immagini per chi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3528392" cy="264629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139952" y="4365104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Riconosce il diritto di libertà religiosa e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complessa materia dei rapporti tra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Stato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confessioni religiose</a:t>
            </a:r>
          </a:p>
          <a:p>
            <a:endParaRPr lang="it-IT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255</Words>
  <Application>Microsoft Office PowerPoint</Application>
  <PresentationFormat>Presentazione su schermo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di Office</vt:lpstr>
      <vt:lpstr>LA COSTITUZIONE ITALIANA</vt:lpstr>
      <vt:lpstr>ARTICOLO 1</vt:lpstr>
      <vt:lpstr>ARTICOLO 2</vt:lpstr>
      <vt:lpstr>ARTICOLO 3</vt:lpstr>
      <vt:lpstr>ARTICOLO 4</vt:lpstr>
      <vt:lpstr>ARTICOLO 5</vt:lpstr>
      <vt:lpstr>ARTICOLO 6</vt:lpstr>
      <vt:lpstr>ARTICOLO 7</vt:lpstr>
      <vt:lpstr>ARTICOLO 8</vt:lpstr>
      <vt:lpstr>ARTICOLO 9</vt:lpstr>
      <vt:lpstr>ARTICOLO 10</vt:lpstr>
      <vt:lpstr>ARTICOLO 11</vt:lpstr>
      <vt:lpstr>ARTICOLO 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COSTITUZIONE ITALIANA</dc:title>
  <dc:creator>dony &amp; martina</dc:creator>
  <cp:lastModifiedBy>raffaele carella</cp:lastModifiedBy>
  <cp:revision>28</cp:revision>
  <dcterms:created xsi:type="dcterms:W3CDTF">2019-04-08T09:27:21Z</dcterms:created>
  <dcterms:modified xsi:type="dcterms:W3CDTF">2019-05-23T15:16:30Z</dcterms:modified>
</cp:coreProperties>
</file>